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9" r:id="rId4"/>
    <p:sldId id="266" r:id="rId5"/>
    <p:sldId id="260" r:id="rId6"/>
    <p:sldId id="261" r:id="rId7"/>
    <p:sldId id="262" r:id="rId8"/>
    <p:sldId id="265" r:id="rId9"/>
    <p:sldId id="263" r:id="rId10"/>
    <p:sldId id="264" r:id="rId11"/>
    <p:sldId id="258"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76" d="100"/>
          <a:sy n="76" d="100"/>
        </p:scale>
        <p:origin x="126" y="82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dirty="0"/>
              <a:t>6/23/2015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6C117F-5CCF-4837-BE5F-2B92066CAFAF}" type="datetimeFigureOut">
              <a:rPr lang="en-US" dirty="0"/>
              <a:t>6/23/2015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EB90BD-B6CE-46B7-997F-7313B992CCDC}" type="datetimeFigureOut">
              <a:rPr lang="en-US" dirty="0"/>
              <a:t>6/23/2015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B9D11F-B188-461D-B23F-39381795C052}" type="datetimeFigureOut">
              <a:rPr lang="en-US" dirty="0"/>
              <a:t>6/23/2015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E6D8D9-55A2-4063-B0F3-121F44549695}" type="datetimeFigureOut">
              <a:rPr lang="en-US" dirty="0"/>
              <a:t>6/23/2015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D4B24536-994D-4021-A283-9F449C0DB509}" type="datetimeFigureOut">
              <a:rPr lang="en-US" dirty="0"/>
              <a:t>6/23/2015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3CBBBB78-C96F-47B7-AB17-D852CA960AC9}" type="datetimeFigureOut">
              <a:rPr lang="en-US" dirty="0"/>
              <a:t>6/23/2015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dirty="0"/>
              <a:t>6/23/2015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178E61D-D431-422C-9764-11DAFE33AB63}" type="datetimeFigureOut">
              <a:rPr lang="en-US" dirty="0"/>
              <a:t>6/23/2015</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dirty="0"/>
              <a:t>6/23/2015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578ACC-22D6-47C1-A373-4FD133E34F3C}" type="datetimeFigureOut">
              <a:rPr lang="en-US" dirty="0"/>
              <a:t>6/23/2015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dirty="0"/>
              <a:t>6/23/2015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dirty="0"/>
              <a:t>6/23/2015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dirty="0"/>
              <a:t>6/23/2015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dirty="0"/>
              <a:t>6/23/2015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31444B-B92B-4E27-8C94-BB93EAF5CB18}" type="datetimeFigureOut">
              <a:rPr lang="en-US" dirty="0"/>
              <a:t>6/23/2015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3EFA5E-FA76-400D-B3DC-F0BA90E6D107}" type="datetimeFigureOut">
              <a:rPr lang="en-US" dirty="0"/>
              <a:t>6/23/2015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dirty="0"/>
              <a:t>6/23/2015</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commons.wikimedia.org/wiki/File:Prim_clockwork.jpg#/media/File:Prim_clockwork.jpg" TargetMode="External"/><Relationship Id="rId2" Type="http://schemas.openxmlformats.org/officeDocument/2006/relationships/hyperlink" Target="https://commons.wikimedia.org/wiki/File:Planetarium_in_Putnam_Gallery_2,_2009-11-24.jpg#/media/File:Planetarium_in_Putnam_Gallery_2,_2009-11-24.jp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4.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hyperlink" Target="https://www.youtube.com/watch?v=TUbjzvu1DqE"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IB Physics: Chapter 1</a:t>
            </a:r>
            <a:endParaRPr lang="en-CA" dirty="0"/>
          </a:p>
        </p:txBody>
      </p:sp>
      <p:sp>
        <p:nvSpPr>
          <p:cNvPr id="3" name="Subtitle 2"/>
          <p:cNvSpPr>
            <a:spLocks noGrp="1"/>
          </p:cNvSpPr>
          <p:nvPr>
            <p:ph type="subTitle" idx="1"/>
          </p:nvPr>
        </p:nvSpPr>
        <p:spPr/>
        <p:txBody>
          <a:bodyPr/>
          <a:lstStyle/>
          <a:p>
            <a:r>
              <a:rPr lang="en-CA" dirty="0" smtClean="0"/>
              <a:t>Lesson 1: Introduction and Experiments</a:t>
            </a:r>
            <a:endParaRPr lang="en-CA" dirty="0"/>
          </a:p>
        </p:txBody>
      </p:sp>
    </p:spTree>
    <p:extLst>
      <p:ext uri="{BB962C8B-B14F-4D97-AF65-F5344CB8AC3E}">
        <p14:creationId xmlns:p14="http://schemas.microsoft.com/office/powerpoint/2010/main" val="2726295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pPr lvl="1"/>
            <a:r>
              <a:rPr lang="en-CA" dirty="0"/>
              <a:t>Perform </a:t>
            </a:r>
            <a:r>
              <a:rPr lang="en-CA" dirty="0" smtClean="0"/>
              <a:t>your </a:t>
            </a:r>
            <a:r>
              <a:rPr lang="en-CA" dirty="0"/>
              <a:t>experiment…  Here are some general </a:t>
            </a:r>
            <a:r>
              <a:rPr lang="en-CA" dirty="0" smtClean="0"/>
              <a:t>tips:</a:t>
            </a:r>
            <a:endParaRPr lang="en-CA" dirty="0"/>
          </a:p>
          <a:p>
            <a:pPr lvl="2"/>
            <a:r>
              <a:rPr lang="en-CA" dirty="0"/>
              <a:t>Use as big a range of independent variables as possible. </a:t>
            </a:r>
          </a:p>
          <a:p>
            <a:pPr lvl="2"/>
            <a:r>
              <a:rPr lang="en-CA" dirty="0"/>
              <a:t>Have at least 5 (although 7 and up is better) different independent values, spread evenly  between your smallest and largest independent values.</a:t>
            </a:r>
          </a:p>
          <a:p>
            <a:pPr lvl="2"/>
            <a:r>
              <a:rPr lang="en-CA" dirty="0"/>
              <a:t>Take multiple dependent measurements for each independent value (3 is a minimum, but 4 or more are better). </a:t>
            </a:r>
          </a:p>
          <a:p>
            <a:pPr lvl="2"/>
            <a:r>
              <a:rPr lang="en-CA" dirty="0" smtClean="0"/>
              <a:t>Record </a:t>
            </a:r>
            <a:r>
              <a:rPr lang="en-CA" dirty="0"/>
              <a:t>as much information as you </a:t>
            </a:r>
            <a:r>
              <a:rPr lang="en-CA" dirty="0" smtClean="0"/>
              <a:t>can.</a:t>
            </a:r>
          </a:p>
          <a:p>
            <a:pPr lvl="2"/>
            <a:r>
              <a:rPr lang="en-CA" dirty="0" smtClean="0"/>
              <a:t>Try </a:t>
            </a:r>
            <a:r>
              <a:rPr lang="en-CA" dirty="0"/>
              <a:t>to make “qualitative </a:t>
            </a:r>
            <a:r>
              <a:rPr lang="en-CA" dirty="0" smtClean="0"/>
              <a:t>observations” as well as recording your quantitative data.</a:t>
            </a:r>
            <a:endParaRPr lang="en-CA" dirty="0"/>
          </a:p>
          <a:p>
            <a:endParaRPr lang="en-CA" dirty="0"/>
          </a:p>
        </p:txBody>
      </p:sp>
    </p:spTree>
    <p:extLst>
      <p:ext uri="{BB962C8B-B14F-4D97-AF65-F5344CB8AC3E}">
        <p14:creationId xmlns:p14="http://schemas.microsoft.com/office/powerpoint/2010/main" val="33697692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References</a:t>
            </a:r>
            <a:endParaRPr lang="en-CA" dirty="0"/>
          </a:p>
        </p:txBody>
      </p:sp>
      <p:sp>
        <p:nvSpPr>
          <p:cNvPr id="3" name="Content Placeholder 2"/>
          <p:cNvSpPr>
            <a:spLocks noGrp="1"/>
          </p:cNvSpPr>
          <p:nvPr>
            <p:ph idx="1"/>
          </p:nvPr>
        </p:nvSpPr>
        <p:spPr/>
        <p:txBody>
          <a:bodyPr>
            <a:normAutofit fontScale="47500" lnSpcReduction="20000"/>
          </a:bodyPr>
          <a:lstStyle/>
          <a:p>
            <a:r>
              <a:rPr lang="en-CA" dirty="0"/>
              <a:t>"Ferguson </a:t>
            </a:r>
            <a:r>
              <a:rPr lang="en-CA" dirty="0" err="1"/>
              <a:t>Orrery</a:t>
            </a:r>
            <a:r>
              <a:rPr lang="en-CA" dirty="0"/>
              <a:t>" by James Ferguson - http://www.sciencephoto.com/images/download_lo_res.html?id=867000359. Licensed under Public Domain via Wikimedia Commons - https://commons.wikimedia.org/wiki/File:Ferguson_Orrery.jpg#/media/File:Ferguson_Orrery.jpg</a:t>
            </a:r>
          </a:p>
          <a:p>
            <a:r>
              <a:rPr lang="en-CA" dirty="0"/>
              <a:t> </a:t>
            </a:r>
            <a:endParaRPr lang="en-CA" dirty="0" smtClean="0"/>
          </a:p>
          <a:p>
            <a:r>
              <a:rPr lang="en-CA" dirty="0" smtClean="0"/>
              <a:t>"</a:t>
            </a:r>
            <a:r>
              <a:rPr lang="en-CA" dirty="0"/>
              <a:t>Flammarion" by Anonymous - Camille Flammarion, </a:t>
            </a:r>
            <a:r>
              <a:rPr lang="en-CA" dirty="0" err="1"/>
              <a:t>L'Atmosphere</a:t>
            </a:r>
            <a:r>
              <a:rPr lang="en-CA" dirty="0"/>
              <a:t>: </a:t>
            </a:r>
            <a:r>
              <a:rPr lang="en-CA" dirty="0" err="1"/>
              <a:t>Météorologie</a:t>
            </a:r>
            <a:r>
              <a:rPr lang="en-CA" dirty="0"/>
              <a:t> </a:t>
            </a:r>
            <a:r>
              <a:rPr lang="en-CA" dirty="0" err="1"/>
              <a:t>Populaire</a:t>
            </a:r>
            <a:r>
              <a:rPr lang="en-CA" dirty="0"/>
              <a:t> (Paris, 1888), pp. 163. Licensed under Public Domain via Wikimedia Commons - https://commons.wikimedia.org/wiki/File:Flammarion.jpg#/media/File:Flammarion.jpg Camille </a:t>
            </a:r>
            <a:r>
              <a:rPr lang="en-CA" dirty="0" smtClean="0"/>
              <a:t>Flammarion, 1888 </a:t>
            </a:r>
            <a:r>
              <a:rPr lang="en-CA" dirty="0" err="1" smtClean="0"/>
              <a:t>Retreived</a:t>
            </a:r>
            <a:r>
              <a:rPr lang="en-CA" dirty="0" smtClean="0"/>
              <a:t>: 22/06/2015 from </a:t>
            </a:r>
            <a:r>
              <a:rPr lang="en-CA" dirty="0"/>
              <a:t>Wikimedia </a:t>
            </a:r>
            <a:r>
              <a:rPr lang="en-CA" dirty="0" smtClean="0"/>
              <a:t>Commons.</a:t>
            </a:r>
          </a:p>
          <a:p>
            <a:endParaRPr lang="en-CA" dirty="0" smtClean="0"/>
          </a:p>
          <a:p>
            <a:r>
              <a:rPr lang="en-CA" dirty="0"/>
              <a:t>"Planetarium in Putnam Gallery 2, 2009-11-24" by Sage Ross - Own work. Licensed under CC BY-SA 3.0 via Wikimedia Commons - </a:t>
            </a:r>
            <a:r>
              <a:rPr lang="en-CA" dirty="0">
                <a:hlinkClick r:id="rId2"/>
              </a:rPr>
              <a:t>https://commons.wikimedia.org/wiki/File:Planetarium_in_Putnam_Gallery_2,_2009-11-24.jpg#/media/File:Planetarium_in_Putnam_Gallery_2,_</a:t>
            </a:r>
            <a:r>
              <a:rPr lang="en-CA" dirty="0" smtClean="0">
                <a:hlinkClick r:id="rId2"/>
              </a:rPr>
              <a:t>2009-11-24.jpg</a:t>
            </a:r>
            <a:endParaRPr lang="en-CA" dirty="0" smtClean="0"/>
          </a:p>
          <a:p>
            <a:endParaRPr lang="en-CA" dirty="0" smtClean="0"/>
          </a:p>
          <a:p>
            <a:r>
              <a:rPr lang="en-CA" dirty="0" smtClean="0"/>
              <a:t>"</a:t>
            </a:r>
            <a:r>
              <a:rPr lang="en-CA" dirty="0"/>
              <a:t>Prim clockwork" by </a:t>
            </a:r>
            <a:r>
              <a:rPr lang="en-CA" dirty="0" err="1"/>
              <a:t>Kozuch</a:t>
            </a:r>
            <a:r>
              <a:rPr lang="en-CA" dirty="0"/>
              <a:t> - Own work (Own photo). Licensed under CC BY-SA 3.0 via Wikimedia Commons - </a:t>
            </a:r>
            <a:r>
              <a:rPr lang="en-CA" dirty="0">
                <a:hlinkClick r:id="rId3"/>
              </a:rPr>
              <a:t>https://commons.wikimedia.org/wiki/File:Prim_clockwork.jpg#/</a:t>
            </a:r>
            <a:r>
              <a:rPr lang="en-CA" dirty="0" smtClean="0">
                <a:hlinkClick r:id="rId3"/>
              </a:rPr>
              <a:t>media/File:Prim_clockwork.jpg</a:t>
            </a:r>
            <a:endParaRPr lang="en-CA" dirty="0" smtClean="0"/>
          </a:p>
          <a:p>
            <a:endParaRPr lang="en-CA" dirty="0"/>
          </a:p>
          <a:p>
            <a:r>
              <a:rPr lang="en-CA" dirty="0"/>
              <a:t>"Professor Lucifer Butts" by Rube Goldberg - an old comic book. Licensed under Public Domain via Wikimedia Commons - https://commons.wikimedia.org/wiki/File:Professor_Lucifer_Butts.gif#/media/File:Professor_Lucifer_Butts.gif</a:t>
            </a:r>
            <a:endParaRPr lang="en-CA" dirty="0"/>
          </a:p>
        </p:txBody>
      </p:sp>
    </p:spTree>
    <p:extLst>
      <p:ext uri="{BB962C8B-B14F-4D97-AF65-F5344CB8AC3E}">
        <p14:creationId xmlns:p14="http://schemas.microsoft.com/office/powerpoint/2010/main" val="17186454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Introduction</a:t>
            </a:r>
            <a:endParaRPr lang="en-CA" dirty="0"/>
          </a:p>
        </p:txBody>
      </p:sp>
      <p:sp>
        <p:nvSpPr>
          <p:cNvPr id="3" name="Content Placeholder 2"/>
          <p:cNvSpPr>
            <a:spLocks noGrp="1"/>
          </p:cNvSpPr>
          <p:nvPr>
            <p:ph idx="1"/>
          </p:nvPr>
        </p:nvSpPr>
        <p:spPr>
          <a:xfrm>
            <a:off x="680321" y="2336873"/>
            <a:ext cx="3840879" cy="3599316"/>
          </a:xfrm>
        </p:spPr>
        <p:txBody>
          <a:bodyPr/>
          <a:lstStyle/>
          <a:p>
            <a:r>
              <a:rPr lang="en-CA" dirty="0" smtClean="0"/>
              <a:t>When Isaac Newton was constructing his laws of physics, he was working under the belief that we live in a “mechanical universe”.</a:t>
            </a:r>
          </a:p>
          <a:p>
            <a:endParaRPr lang="en-CA" dirty="0"/>
          </a:p>
          <a:p>
            <a:endParaRPr lang="en-CA" dirty="0"/>
          </a:p>
        </p:txBody>
      </p:sp>
      <p:sp>
        <p:nvSpPr>
          <p:cNvPr id="4" name="TextBox 3"/>
          <p:cNvSpPr txBox="1"/>
          <p:nvPr/>
        </p:nvSpPr>
        <p:spPr>
          <a:xfrm>
            <a:off x="4689472" y="6146800"/>
            <a:ext cx="2611967" cy="369332"/>
          </a:xfrm>
          <a:prstGeom prst="rect">
            <a:avLst/>
          </a:prstGeom>
          <a:noFill/>
        </p:spPr>
        <p:txBody>
          <a:bodyPr wrap="square" rtlCol="0">
            <a:spAutoFit/>
          </a:bodyPr>
          <a:lstStyle/>
          <a:p>
            <a:r>
              <a:rPr lang="en-CA" dirty="0" smtClean="0"/>
              <a:t>Flammarion, 1881</a:t>
            </a:r>
            <a:endParaRPr lang="en-CA"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89471" y="120470"/>
            <a:ext cx="7231595" cy="6026329"/>
          </a:xfrm>
          <a:prstGeom prst="rect">
            <a:avLst/>
          </a:prstGeom>
        </p:spPr>
      </p:pic>
    </p:spTree>
    <p:extLst>
      <p:ext uri="{BB962C8B-B14F-4D97-AF65-F5344CB8AC3E}">
        <p14:creationId xmlns:p14="http://schemas.microsoft.com/office/powerpoint/2010/main" val="27120635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Mechanical Universe</a:t>
            </a:r>
            <a:endParaRPr lang="en-CA"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586132" y="252795"/>
            <a:ext cx="3947055" cy="2450153"/>
          </a:xfrm>
        </p:spPr>
      </p:pic>
      <p:sp>
        <p:nvSpPr>
          <p:cNvPr id="5" name="TextBox 4"/>
          <p:cNvSpPr txBox="1"/>
          <p:nvPr/>
        </p:nvSpPr>
        <p:spPr>
          <a:xfrm>
            <a:off x="7586132" y="2702948"/>
            <a:ext cx="3073400" cy="369332"/>
          </a:xfrm>
          <a:prstGeom prst="rect">
            <a:avLst/>
          </a:prstGeom>
          <a:noFill/>
        </p:spPr>
        <p:txBody>
          <a:bodyPr wrap="square" rtlCol="0">
            <a:spAutoFit/>
          </a:bodyPr>
          <a:lstStyle/>
          <a:p>
            <a:r>
              <a:rPr lang="en-CA" dirty="0" smtClean="0"/>
              <a:t>Fergusson </a:t>
            </a:r>
            <a:r>
              <a:rPr lang="en-CA" dirty="0" err="1" smtClean="0"/>
              <a:t>Orrery</a:t>
            </a:r>
            <a:endParaRPr lang="en-CA"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57708" y="3203381"/>
            <a:ext cx="3803901" cy="2537915"/>
          </a:xfrm>
          <a:prstGeom prst="rect">
            <a:avLst/>
          </a:prstGeom>
        </p:spPr>
      </p:pic>
      <p:sp>
        <p:nvSpPr>
          <p:cNvPr id="7" name="TextBox 6"/>
          <p:cNvSpPr txBox="1"/>
          <p:nvPr/>
        </p:nvSpPr>
        <p:spPr>
          <a:xfrm>
            <a:off x="7586132" y="5741296"/>
            <a:ext cx="4365812" cy="369332"/>
          </a:xfrm>
          <a:prstGeom prst="rect">
            <a:avLst/>
          </a:prstGeom>
          <a:noFill/>
        </p:spPr>
        <p:txBody>
          <a:bodyPr wrap="square" rtlCol="0">
            <a:spAutoFit/>
          </a:bodyPr>
          <a:lstStyle/>
          <a:p>
            <a:r>
              <a:rPr lang="en-CA" dirty="0" smtClean="0"/>
              <a:t>Planetarium in Putney Gallery</a:t>
            </a:r>
            <a:endParaRPr lang="en-CA" dirty="0"/>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6322" y="4472338"/>
            <a:ext cx="2246014" cy="1761580"/>
          </a:xfrm>
          <a:prstGeom prst="rect">
            <a:avLst/>
          </a:prstGeom>
        </p:spPr>
      </p:pic>
      <p:sp>
        <p:nvSpPr>
          <p:cNvPr id="9" name="TextBox 8"/>
          <p:cNvSpPr txBox="1"/>
          <p:nvPr/>
        </p:nvSpPr>
        <p:spPr>
          <a:xfrm>
            <a:off x="270932" y="6213515"/>
            <a:ext cx="4365812" cy="369332"/>
          </a:xfrm>
          <a:prstGeom prst="rect">
            <a:avLst/>
          </a:prstGeom>
          <a:noFill/>
        </p:spPr>
        <p:txBody>
          <a:bodyPr wrap="square" rtlCol="0">
            <a:spAutoFit/>
          </a:bodyPr>
          <a:lstStyle/>
          <a:p>
            <a:r>
              <a:rPr lang="en-CA" dirty="0" smtClean="0"/>
              <a:t>Prim Clockwork</a:t>
            </a:r>
            <a:endParaRPr lang="en-CA" dirty="0"/>
          </a:p>
        </p:txBody>
      </p:sp>
      <p:sp>
        <p:nvSpPr>
          <p:cNvPr id="10" name="Content Placeholder 2"/>
          <p:cNvSpPr txBox="1">
            <a:spLocks/>
          </p:cNvSpPr>
          <p:nvPr/>
        </p:nvSpPr>
        <p:spPr>
          <a:xfrm>
            <a:off x="680321" y="2141980"/>
            <a:ext cx="6032156" cy="359931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a:lstStyle>
          <a:p>
            <a:r>
              <a:rPr lang="en-CA" dirty="0" smtClean="0"/>
              <a:t>The basic idea is that the universe operates much as clock, but instead of gears moving the celestial bodies, it was certain “laws of physics”. </a:t>
            </a:r>
          </a:p>
          <a:p>
            <a:endParaRPr lang="en-CA" dirty="0" smtClean="0"/>
          </a:p>
          <a:p>
            <a:endParaRPr lang="en-CA" dirty="0" smtClean="0"/>
          </a:p>
          <a:p>
            <a:endParaRPr lang="en-CA" dirty="0"/>
          </a:p>
        </p:txBody>
      </p:sp>
    </p:spTree>
    <p:extLst>
      <p:ext uri="{BB962C8B-B14F-4D97-AF65-F5344CB8AC3E}">
        <p14:creationId xmlns:p14="http://schemas.microsoft.com/office/powerpoint/2010/main" val="4860971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Mechanical Universe</a:t>
            </a:r>
            <a:endParaRPr lang="en-CA" dirty="0"/>
          </a:p>
        </p:txBody>
      </p:sp>
      <p:sp>
        <p:nvSpPr>
          <p:cNvPr id="3" name="Content Placeholder 2"/>
          <p:cNvSpPr>
            <a:spLocks noGrp="1"/>
          </p:cNvSpPr>
          <p:nvPr>
            <p:ph idx="1"/>
          </p:nvPr>
        </p:nvSpPr>
        <p:spPr>
          <a:xfrm>
            <a:off x="680322" y="2336873"/>
            <a:ext cx="5889812" cy="3599316"/>
          </a:xfrm>
        </p:spPr>
        <p:txBody>
          <a:bodyPr>
            <a:normAutofit fontScale="92500" lnSpcReduction="10000"/>
          </a:bodyPr>
          <a:lstStyle/>
          <a:p>
            <a:r>
              <a:rPr lang="en-CA" dirty="0" smtClean="0"/>
              <a:t>Another way of thinking about this, is the idea that our reality works in a logical, coherent, manner of cause and effect.</a:t>
            </a:r>
          </a:p>
          <a:p>
            <a:endParaRPr lang="en-CA" dirty="0" smtClean="0"/>
          </a:p>
          <a:p>
            <a:r>
              <a:rPr lang="en-CA" dirty="0" smtClean="0"/>
              <a:t>The universe works a lot like a really complicated Rube </a:t>
            </a:r>
            <a:r>
              <a:rPr lang="en-CA" dirty="0" err="1" smtClean="0"/>
              <a:t>Goldeberg</a:t>
            </a:r>
            <a:r>
              <a:rPr lang="en-CA" dirty="0" smtClean="0"/>
              <a:t> device</a:t>
            </a:r>
            <a:r>
              <a:rPr lang="en-CA" dirty="0"/>
              <a:t>, (</a:t>
            </a:r>
            <a:r>
              <a:rPr lang="en-CA" dirty="0">
                <a:hlinkClick r:id="rId2"/>
              </a:rPr>
              <a:t>https://</a:t>
            </a:r>
            <a:r>
              <a:rPr lang="en-CA" dirty="0" smtClean="0">
                <a:hlinkClick r:id="rId2"/>
              </a:rPr>
              <a:t>www.youtube.com/watch?v=TUbjzvu1DqE</a:t>
            </a:r>
            <a:r>
              <a:rPr lang="en-CA" dirty="0" smtClean="0"/>
              <a:t>) where one action causes something to happen.  It is our task to figure out what links the cause and the effect, and what “rules” govern them. </a:t>
            </a:r>
            <a:endParaRPr lang="en-CA"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02451" y="1479625"/>
            <a:ext cx="4544482" cy="3206620"/>
          </a:xfrm>
          <a:prstGeom prst="rect">
            <a:avLst/>
          </a:prstGeom>
        </p:spPr>
      </p:pic>
      <p:sp>
        <p:nvSpPr>
          <p:cNvPr id="7" name="TextBox 6"/>
          <p:cNvSpPr txBox="1"/>
          <p:nvPr/>
        </p:nvSpPr>
        <p:spPr>
          <a:xfrm>
            <a:off x="6902451" y="4686245"/>
            <a:ext cx="4544482" cy="215444"/>
          </a:xfrm>
          <a:prstGeom prst="rect">
            <a:avLst/>
          </a:prstGeom>
          <a:noFill/>
        </p:spPr>
        <p:txBody>
          <a:bodyPr wrap="square" rtlCol="0">
            <a:spAutoFit/>
          </a:bodyPr>
          <a:lstStyle/>
          <a:p>
            <a:r>
              <a:rPr lang="en-CA" sz="800" dirty="0"/>
              <a:t>"Professor Lucifer Butts" by Rube </a:t>
            </a:r>
            <a:r>
              <a:rPr lang="en-CA" sz="800" dirty="0" err="1"/>
              <a:t>Goldber</a:t>
            </a:r>
            <a:endParaRPr lang="en-CA" sz="800" dirty="0"/>
          </a:p>
        </p:txBody>
      </p:sp>
    </p:spTree>
    <p:extLst>
      <p:ext uri="{BB962C8B-B14F-4D97-AF65-F5344CB8AC3E}">
        <p14:creationId xmlns:p14="http://schemas.microsoft.com/office/powerpoint/2010/main" val="14394287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Introduction</a:t>
            </a:r>
            <a:endParaRPr lang="en-CA" dirty="0"/>
          </a:p>
        </p:txBody>
      </p:sp>
      <p:sp>
        <p:nvSpPr>
          <p:cNvPr id="3" name="Content Placeholder 2"/>
          <p:cNvSpPr>
            <a:spLocks noGrp="1"/>
          </p:cNvSpPr>
          <p:nvPr>
            <p:ph idx="1"/>
          </p:nvPr>
        </p:nvSpPr>
        <p:spPr/>
        <p:txBody>
          <a:bodyPr/>
          <a:lstStyle/>
          <a:p>
            <a:r>
              <a:rPr lang="en-CA" dirty="0" smtClean="0"/>
              <a:t>It is the goal of this course for us to discover some of these laws, </a:t>
            </a:r>
            <a:r>
              <a:rPr lang="en-CA" dirty="0" smtClean="0"/>
              <a:t>in </a:t>
            </a:r>
            <a:r>
              <a:rPr lang="en-CA" dirty="0" smtClean="0"/>
              <a:t>order to gain a better understanding of our universe.</a:t>
            </a:r>
          </a:p>
          <a:p>
            <a:r>
              <a:rPr lang="en-CA" dirty="0" smtClean="0"/>
              <a:t>As well as learning about the laws of physics and their implications, the goal of this course is to for you to develop your own critical thinking abilities, and discover the skills that will set you on the way to being a true scientist.</a:t>
            </a:r>
          </a:p>
          <a:p>
            <a:pPr lvl="1"/>
            <a:r>
              <a:rPr lang="en-CA" dirty="0" smtClean="0"/>
              <a:t>These  skills will prove useful in your life not matter what path you follow after this course.</a:t>
            </a:r>
            <a:endParaRPr lang="en-CA" dirty="0"/>
          </a:p>
        </p:txBody>
      </p:sp>
    </p:spTree>
    <p:extLst>
      <p:ext uri="{BB962C8B-B14F-4D97-AF65-F5344CB8AC3E}">
        <p14:creationId xmlns:p14="http://schemas.microsoft.com/office/powerpoint/2010/main" val="40262512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Experiments</a:t>
            </a:r>
            <a:endParaRPr lang="en-CA" dirty="0"/>
          </a:p>
        </p:txBody>
      </p:sp>
      <p:sp>
        <p:nvSpPr>
          <p:cNvPr id="3" name="Content Placeholder 2"/>
          <p:cNvSpPr>
            <a:spLocks noGrp="1"/>
          </p:cNvSpPr>
          <p:nvPr>
            <p:ph idx="1"/>
          </p:nvPr>
        </p:nvSpPr>
        <p:spPr/>
        <p:txBody>
          <a:bodyPr/>
          <a:lstStyle/>
          <a:p>
            <a:r>
              <a:rPr lang="en-CA" dirty="0" smtClean="0"/>
              <a:t>One of the ways we learn about the laws of physics is through experimentation.  </a:t>
            </a:r>
          </a:p>
          <a:p>
            <a:r>
              <a:rPr lang="en-CA" dirty="0" smtClean="0"/>
              <a:t>To discover relationships between physical quantities, it is necessary see how one physical quantity (for example the brightness in of a lightbulb) is affected by another physical quantity (for example the number of batteries in a circuit).</a:t>
            </a:r>
            <a:endParaRPr lang="en-CA" dirty="0"/>
          </a:p>
        </p:txBody>
      </p:sp>
    </p:spTree>
    <p:extLst>
      <p:ext uri="{BB962C8B-B14F-4D97-AF65-F5344CB8AC3E}">
        <p14:creationId xmlns:p14="http://schemas.microsoft.com/office/powerpoint/2010/main" val="30765984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Experiment</a:t>
            </a:r>
            <a:endParaRPr lang="en-CA" dirty="0"/>
          </a:p>
        </p:txBody>
      </p:sp>
      <p:sp>
        <p:nvSpPr>
          <p:cNvPr id="3" name="Content Placeholder 2"/>
          <p:cNvSpPr>
            <a:spLocks noGrp="1"/>
          </p:cNvSpPr>
          <p:nvPr>
            <p:ph idx="1"/>
          </p:nvPr>
        </p:nvSpPr>
        <p:spPr/>
        <p:txBody>
          <a:bodyPr>
            <a:normAutofit lnSpcReduction="10000"/>
          </a:bodyPr>
          <a:lstStyle/>
          <a:p>
            <a:r>
              <a:rPr lang="en-CA" dirty="0" smtClean="0"/>
              <a:t>To perform a good experiment, it is necessary to think about what the variables are. </a:t>
            </a:r>
          </a:p>
          <a:p>
            <a:r>
              <a:rPr lang="en-CA" dirty="0" smtClean="0"/>
              <a:t>In physics, you want to observe the relationship between two measurable and quantifiable variables, whilst all other variables that might affect what you are studying remains the same.</a:t>
            </a:r>
          </a:p>
          <a:p>
            <a:pPr lvl="1"/>
            <a:r>
              <a:rPr lang="en-CA" dirty="0" smtClean="0"/>
              <a:t>We call the variable you are interested in measuring the “dependent variable”</a:t>
            </a:r>
          </a:p>
          <a:p>
            <a:pPr lvl="1"/>
            <a:r>
              <a:rPr lang="en-CA" dirty="0" smtClean="0"/>
              <a:t>We call the variable that you will alter to see how the dependent variable changes, the “independent variable”.</a:t>
            </a:r>
          </a:p>
          <a:p>
            <a:pPr lvl="1"/>
            <a:r>
              <a:rPr lang="en-CA" dirty="0" smtClean="0"/>
              <a:t>All the other variables that might affect the outcome of an experiment are called the “controlled variables”, you will want to think about these, and keep them exactly the same throughout the experiment.</a:t>
            </a:r>
            <a:endParaRPr lang="en-CA" dirty="0"/>
          </a:p>
        </p:txBody>
      </p:sp>
    </p:spTree>
    <p:extLst>
      <p:ext uri="{BB962C8B-B14F-4D97-AF65-F5344CB8AC3E}">
        <p14:creationId xmlns:p14="http://schemas.microsoft.com/office/powerpoint/2010/main" val="5003880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Skills</a:t>
            </a:r>
            <a:endParaRPr lang="en-CA" dirty="0"/>
          </a:p>
        </p:txBody>
      </p:sp>
      <p:sp>
        <p:nvSpPr>
          <p:cNvPr id="3" name="Content Placeholder 2"/>
          <p:cNvSpPr>
            <a:spLocks noGrp="1"/>
          </p:cNvSpPr>
          <p:nvPr>
            <p:ph idx="1"/>
          </p:nvPr>
        </p:nvSpPr>
        <p:spPr/>
        <p:txBody>
          <a:bodyPr>
            <a:normAutofit fontScale="70000" lnSpcReduction="20000"/>
          </a:bodyPr>
          <a:lstStyle/>
          <a:p>
            <a:r>
              <a:rPr lang="en-CA" dirty="0" smtClean="0"/>
              <a:t>Brainstorming.</a:t>
            </a:r>
          </a:p>
          <a:p>
            <a:r>
              <a:rPr lang="en-CA" dirty="0" smtClean="0"/>
              <a:t>Identifying All Possible Variables.</a:t>
            </a:r>
          </a:p>
          <a:p>
            <a:r>
              <a:rPr lang="en-CA" dirty="0" smtClean="0"/>
              <a:t>Working in Groups.</a:t>
            </a:r>
          </a:p>
          <a:p>
            <a:r>
              <a:rPr lang="en-CA" dirty="0" smtClean="0"/>
              <a:t>Time management.</a:t>
            </a:r>
          </a:p>
          <a:p>
            <a:r>
              <a:rPr lang="en-CA" dirty="0" smtClean="0"/>
              <a:t>Organization.</a:t>
            </a:r>
          </a:p>
          <a:p>
            <a:r>
              <a:rPr lang="en-CA" dirty="0" smtClean="0"/>
              <a:t>Reading Data accurately.</a:t>
            </a:r>
          </a:p>
          <a:p>
            <a:r>
              <a:rPr lang="en-CA" dirty="0" smtClean="0"/>
              <a:t>Types of variables.</a:t>
            </a:r>
          </a:p>
          <a:p>
            <a:r>
              <a:rPr lang="en-CA" dirty="0" smtClean="0"/>
              <a:t>Data collection.</a:t>
            </a:r>
          </a:p>
          <a:p>
            <a:pPr lvl="1"/>
            <a:r>
              <a:rPr lang="en-CA" dirty="0" smtClean="0"/>
              <a:t>Multiple Data points.</a:t>
            </a:r>
          </a:p>
          <a:p>
            <a:pPr lvl="1"/>
            <a:r>
              <a:rPr lang="en-CA" dirty="0" smtClean="0"/>
              <a:t>Good range.</a:t>
            </a:r>
          </a:p>
          <a:p>
            <a:pPr lvl="1"/>
            <a:r>
              <a:rPr lang="en-CA" dirty="0" smtClean="0"/>
              <a:t>Qualitative observation.</a:t>
            </a:r>
          </a:p>
          <a:p>
            <a:pPr lvl="1"/>
            <a:r>
              <a:rPr lang="en-CA" dirty="0" smtClean="0"/>
              <a:t>Repeat measurements.</a:t>
            </a:r>
          </a:p>
          <a:p>
            <a:pPr lvl="1"/>
            <a:r>
              <a:rPr lang="en-CA" dirty="0" smtClean="0"/>
              <a:t>Making a good table.</a:t>
            </a:r>
          </a:p>
          <a:p>
            <a:pPr marL="0" indent="0">
              <a:buNone/>
            </a:pPr>
            <a:endParaRPr lang="en-CA" dirty="0" smtClean="0"/>
          </a:p>
          <a:p>
            <a:endParaRPr lang="en-CA" dirty="0"/>
          </a:p>
        </p:txBody>
      </p:sp>
    </p:spTree>
    <p:extLst>
      <p:ext uri="{BB962C8B-B14F-4D97-AF65-F5344CB8AC3E}">
        <p14:creationId xmlns:p14="http://schemas.microsoft.com/office/powerpoint/2010/main" val="9498978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Brainstorm an experiment.</a:t>
            </a:r>
            <a:endParaRPr lang="en-CA" dirty="0"/>
          </a:p>
        </p:txBody>
      </p:sp>
      <p:sp>
        <p:nvSpPr>
          <p:cNvPr id="3" name="Content Placeholder 2"/>
          <p:cNvSpPr>
            <a:spLocks noGrp="1"/>
          </p:cNvSpPr>
          <p:nvPr>
            <p:ph idx="1"/>
          </p:nvPr>
        </p:nvSpPr>
        <p:spPr/>
        <p:txBody>
          <a:bodyPr>
            <a:normAutofit/>
          </a:bodyPr>
          <a:lstStyle/>
          <a:p>
            <a:r>
              <a:rPr lang="en-CA" dirty="0" smtClean="0"/>
              <a:t>One of Galileo’s most famous experiments involved him rolling balls down a ramp and measuring the time it took.</a:t>
            </a:r>
          </a:p>
          <a:p>
            <a:pPr lvl="1"/>
            <a:r>
              <a:rPr lang="en-CA" dirty="0" smtClean="0"/>
              <a:t>Brainstorm all the different variables that could conceivably affect the amount of time that a ball will take rolling down the ramp.</a:t>
            </a:r>
          </a:p>
          <a:p>
            <a:pPr lvl="1"/>
            <a:r>
              <a:rPr lang="en-CA" dirty="0" smtClean="0"/>
              <a:t>Now decide what your independent variable will be, and think explicitly how you will control all the other variables. </a:t>
            </a:r>
          </a:p>
        </p:txBody>
      </p:sp>
    </p:spTree>
    <p:extLst>
      <p:ext uri="{BB962C8B-B14F-4D97-AF65-F5344CB8AC3E}">
        <p14:creationId xmlns:p14="http://schemas.microsoft.com/office/powerpoint/2010/main" val="970696002"/>
      </p:ext>
    </p:extLst>
  </p:cSld>
  <p:clrMapOvr>
    <a:masterClrMapping/>
  </p:clrMapOvr>
</p:sld>
</file>

<file path=ppt/theme/theme1.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docProps/app.xml><?xml version="1.0" encoding="utf-8"?>
<Properties xmlns="http://schemas.openxmlformats.org/officeDocument/2006/extended-properties" xmlns:vt="http://schemas.openxmlformats.org/officeDocument/2006/docPropsVTypes">
  <Template>Berlin</Template>
  <TotalTime>109</TotalTime>
  <Words>667</Words>
  <Application>Microsoft Office PowerPoint</Application>
  <PresentationFormat>Widescreen</PresentationFormat>
  <Paragraphs>63</Paragraphs>
  <Slides>11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Trebuchet MS</vt:lpstr>
      <vt:lpstr>Berlin</vt:lpstr>
      <vt:lpstr>IB Physics: Chapter 1</vt:lpstr>
      <vt:lpstr>Introduction</vt:lpstr>
      <vt:lpstr>Mechanical Universe</vt:lpstr>
      <vt:lpstr>Mechanical Universe</vt:lpstr>
      <vt:lpstr>Introduction</vt:lpstr>
      <vt:lpstr>Experiments</vt:lpstr>
      <vt:lpstr>Experiment</vt:lpstr>
      <vt:lpstr>Skills</vt:lpstr>
      <vt:lpstr>Brainstorm an experiment.</vt:lpstr>
      <vt:lpstr>PowerPoint Presentation</vt:lpstr>
      <vt:lpstr>References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IB Physics: Chapter 1</dc:title>
  <dc:creator>Aquila</dc:creator>
  <cp:lastModifiedBy>Aquila</cp:lastModifiedBy>
  <cp:revision>11</cp:revision>
  <dcterms:created xsi:type="dcterms:W3CDTF">2015-06-23T04:02:58Z</dcterms:created>
  <dcterms:modified xsi:type="dcterms:W3CDTF">2015-06-24T04:27:42Z</dcterms:modified>
</cp:coreProperties>
</file>